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60" r:id="rId4"/>
    <p:sldId id="272" r:id="rId5"/>
    <p:sldId id="273" r:id="rId6"/>
    <p:sldId id="289" r:id="rId7"/>
    <p:sldId id="288" r:id="rId8"/>
    <p:sldId id="268" r:id="rId9"/>
    <p:sldId id="269" r:id="rId10"/>
    <p:sldId id="276" r:id="rId11"/>
    <p:sldId id="280" r:id="rId12"/>
    <p:sldId id="270" r:id="rId13"/>
    <p:sldId id="287" r:id="rId14"/>
    <p:sldId id="278" r:id="rId15"/>
    <p:sldId id="285" r:id="rId16"/>
    <p:sldId id="286" r:id="rId17"/>
    <p:sldId id="271" r:id="rId18"/>
    <p:sldId id="279" r:id="rId19"/>
    <p:sldId id="274" r:id="rId20"/>
    <p:sldId id="277" r:id="rId21"/>
    <p:sldId id="284" r:id="rId22"/>
    <p:sldId id="275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42D"/>
    <a:srgbClr val="EED41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82" d="100"/>
          <a:sy n="82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6E2C4CE-55DA-4937-A4C1-E26C7FD64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C57111D-362E-4B13-BE77-271503676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78779-0676-4E13-8FEA-9FDD0A6A2E16}" type="slidenum">
              <a:rPr lang="en-GB"/>
              <a:pPr/>
              <a:t>13</a:t>
            </a:fld>
            <a:endParaRPr lang="en-GB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AB4A27-73DD-444F-AF9C-F69CDDCE3589}" type="slidenum">
              <a:rPr lang="en-GB"/>
              <a:pPr/>
              <a:t>15</a:t>
            </a:fld>
            <a:endParaRPr lang="en-GB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ABD64A-7631-44D5-8319-E09D9ACAAA86}" type="slidenum">
              <a:rPr lang="en-GB"/>
              <a:pPr/>
              <a:t>16</a:t>
            </a:fld>
            <a:endParaRPr lang="en-GB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A931CB-F7AC-4ADF-B951-2CBA5ECF5D71}" type="slidenum">
              <a:rPr lang="en-GB"/>
              <a:pPr/>
              <a:t>21</a:t>
            </a:fld>
            <a:endParaRPr lang="en-GB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57EEFC-F65E-40B9-AAEB-7019F188501F}" type="slidenum">
              <a:rPr lang="en-GB"/>
              <a:pPr/>
              <a:t>6</a:t>
            </a:fld>
            <a:endParaRPr lang="en-GB"/>
          </a:p>
        </p:txBody>
      </p:sp>
      <p:sp>
        <p:nvSpPr>
          <p:cNvPr id="296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5A34AD-5009-4604-BFDE-EADB7A521A10}" type="slidenum">
              <a:rPr lang="en-GB"/>
              <a:pPr/>
              <a:t>7</a:t>
            </a:fld>
            <a:endParaRPr lang="en-GB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00200"/>
            <a:ext cx="6400800" cy="76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4E331C-2075-4A68-B760-2EF98A568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60612-3DDD-49F8-ABF8-837742A16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457200"/>
            <a:ext cx="1790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457200"/>
            <a:ext cx="5219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5158C-92D5-426D-B56A-37C0614FE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9EE72BD-00B4-48B3-8FC4-1C45B5110E2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8300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02171-4796-459D-B93F-87AD2F373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6FAB0-6785-4D26-A1B2-5DAE30CB2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764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764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30B16-9796-4C55-84CC-EEA888DEB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EA2D6-DA2A-4BDF-9BEC-29E8C4972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12733-CD14-4773-9936-5E4318B3C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C331C-3381-43C8-804F-99D7638E9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5FDD1-3009-4A44-9916-8A2ED6ABA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2521E-F99C-47C7-91BA-6BE3AC653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457200"/>
            <a:ext cx="716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76400"/>
            <a:ext cx="7162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3135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59C8695F-C823-4E90-939D-0901E49BC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2.jpeg"/><Relationship Id="rId12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31.jpeg"/><Relationship Id="rId11" Type="http://schemas.openxmlformats.org/officeDocument/2006/relationships/hyperlink" Target="http://images.google.com/imgres?imgurl=http://www.whirlpool.com/assets/images/category/cat_hero_drinking.jpg&amp;imgrefurl=http://www.whirlpool.com/catalog/category.jsp?categoryId=175&amp;h=222&amp;w=178&amp;sz=19&amp;hl=en&amp;start=8&amp;tbnid=xRs5m1nk8YhX7M:&amp;tbnh=107&amp;tbnw=86&amp;prev=/images?q=drinking+water&amp;svnum=10&amp;hl=en&amp;lr=" TargetMode="External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fig.cox.miami.edu/~cmallery/150/frames/thumbs/prok/cocci.large.jpg&amp;imgrefurl=http://fig.cox.miami.edu/~cmallery/150/frames/thumbs/prok/cell.content1.html&amp;h=133&amp;w=225&amp;sz=52&amp;tbnid=oz68kx5tjyqN6M:&amp;tbnh=60&amp;tbnw=102&amp;hl=en&amp;start=82&amp;prev=/images?q=cocci+bacteria&amp;start=80&amp;svnum=10&amp;hl=en&amp;lr=&amp;sa=N" TargetMode="Externa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hyperlink" Target="http://images.google.com/imgres?imgurl=http://www.promotega.org/msc00003/images/bac1.jpg&amp;imgrefurl=http://www.promotega.org/msc00003/bacteria.htm&amp;h=671&amp;w=1015&amp;sz=36&amp;tbnid=1mm-TY9mFMjwiM:&amp;tbnh=98&amp;tbnw=149&amp;hl=en&amp;start=58&amp;prev=/images?q=cocci+bacteria&amp;start=40&amp;svnum=10&amp;hl=en&amp;lr=&amp;sa=N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openxmlformats.org/officeDocument/2006/relationships/hyperlink" Target="http://images.google.com/imgres?imgurl=http://www.astrosurf.org/lombry/Bio/cellule-cocci.jpg&amp;imgrefurl=http://www.astrosurf.org/lombry/bioastro-contamin-alh84001.htm&amp;h=371&amp;w=522&amp;sz=66&amp;tbnid=hd78CHvNZPJl6M:&amp;tbnh=91&amp;tbnw=129&amp;hl=en&amp;start=1&amp;prev=/images?q=cocci&amp;svnum=10&amp;hl=en&amp;lr=" TargetMode="External"/><Relationship Id="rId4" Type="http://schemas.openxmlformats.org/officeDocument/2006/relationships/hyperlink" Target="http://images.google.com/imgres?imgurl=http://library.thinkquest.org/CR0212089/bac13.jpg&amp;imgrefurl=http://library.thinkquest.org/CR0212089/bac.htm&amp;h=144&amp;w=145&amp;sz=40&amp;tbnid=G51zjcYWfHLRdM:&amp;tbnh=88&amp;tbnw=89&amp;hl=en&amp;start=8&amp;prev=/images?q=rod+bacteria&amp;svnum=10&amp;hl=en&amp;lr=" TargetMode="Externa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 to Bacteria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-457200" y="6324600"/>
            <a:ext cx="350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/>
              <a:t>USDA NIFSI Food Safety in the Classroom</a:t>
            </a:r>
            <a:r>
              <a:rPr lang="en-US" sz="800">
                <a:cs typeface="Arial" charset="0"/>
              </a:rPr>
              <a:t>©</a:t>
            </a:r>
          </a:p>
          <a:p>
            <a:pPr algn="ctr"/>
            <a:r>
              <a:rPr lang="en-US" sz="800">
                <a:cs typeface="Arial" charset="0"/>
              </a:rPr>
              <a:t>University of Tennessee, Knoxville 2006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0" y="457200"/>
            <a:ext cx="51054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Where do you get a pathogen?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2514600"/>
            <a:ext cx="7162800" cy="2514600"/>
          </a:xfrm>
        </p:spPr>
        <p:txBody>
          <a:bodyPr/>
          <a:lstStyle/>
          <a:p>
            <a:pPr eaLnBrk="1" hangingPunct="1"/>
            <a:r>
              <a:rPr lang="en-US" smtClean="0"/>
              <a:t>Contact with people who are sick</a:t>
            </a:r>
          </a:p>
          <a:p>
            <a:pPr eaLnBrk="1" hangingPunct="1">
              <a:buFontTx/>
              <a:buNone/>
            </a:pPr>
            <a:endParaRPr lang="en-US" sz="800" smtClean="0"/>
          </a:p>
          <a:p>
            <a:pPr lvl="1" eaLnBrk="1" hangingPunct="1"/>
            <a:r>
              <a:rPr lang="en-US" smtClean="0"/>
              <a:t>Direct or indirect</a:t>
            </a:r>
          </a:p>
          <a:p>
            <a:pPr lvl="1" eaLnBrk="1" hangingPunct="1">
              <a:buFontTx/>
              <a:buNone/>
            </a:pPr>
            <a:endParaRPr lang="en-US" sz="900" smtClean="0"/>
          </a:p>
          <a:p>
            <a:pPr eaLnBrk="1" hangingPunct="1"/>
            <a:r>
              <a:rPr lang="en-US" smtClean="0"/>
              <a:t>Food, Water, or other Surfaces that are contaminated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10244" name="Picture 4" descr="des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6825" y="152400"/>
            <a:ext cx="1485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1143000" y="20955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Indirect contact</a:t>
            </a:r>
          </a:p>
        </p:txBody>
      </p:sp>
      <p:pic>
        <p:nvPicPr>
          <p:cNvPr id="10246" name="Picture 6" descr="hu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572000"/>
            <a:ext cx="2352675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 Box 12"/>
          <p:cNvSpPr txBox="1">
            <a:spLocks noChangeArrowheads="1"/>
          </p:cNvSpPr>
          <p:nvPr/>
        </p:nvSpPr>
        <p:spPr bwMode="auto">
          <a:xfrm>
            <a:off x="6629400" y="64008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Direct contact</a:t>
            </a:r>
          </a:p>
        </p:txBody>
      </p:sp>
      <p:pic>
        <p:nvPicPr>
          <p:cNvPr id="10248" name="Picture 16" descr="food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5029200"/>
            <a:ext cx="24384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 Box 18"/>
          <p:cNvSpPr txBox="1">
            <a:spLocks noChangeArrowheads="1"/>
          </p:cNvSpPr>
          <p:nvPr/>
        </p:nvSpPr>
        <p:spPr bwMode="auto">
          <a:xfrm>
            <a:off x="990600" y="5080000"/>
            <a:ext cx="1524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Foods that could be contaminated</a:t>
            </a:r>
          </a:p>
        </p:txBody>
      </p:sp>
      <p:sp>
        <p:nvSpPr>
          <p:cNvPr id="10250" name="Rectangle 23"/>
          <p:cNvSpPr>
            <a:spLocks noChangeArrowheads="1"/>
          </p:cNvSpPr>
          <p:nvPr/>
        </p:nvSpPr>
        <p:spPr bwMode="auto">
          <a:xfrm>
            <a:off x="-457200" y="6324600"/>
            <a:ext cx="350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/>
              <a:t>USDA NIFSI Food Safety in the Classroom</a:t>
            </a:r>
            <a:r>
              <a:rPr lang="en-US" sz="800">
                <a:cs typeface="Arial" charset="0"/>
              </a:rPr>
              <a:t>©</a:t>
            </a:r>
          </a:p>
          <a:p>
            <a:pPr algn="ctr"/>
            <a:r>
              <a:rPr lang="en-US" sz="800">
                <a:cs typeface="Arial" charset="0"/>
              </a:rPr>
              <a:t>University of Tennessee, Knoxville 2006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457200"/>
            <a:ext cx="71628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A Closer Look – Where do you get a pathogen</a:t>
            </a:r>
          </a:p>
        </p:txBody>
      </p:sp>
      <p:pic>
        <p:nvPicPr>
          <p:cNvPr id="11267" name="Picture 8" descr="penc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514600"/>
            <a:ext cx="1590675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9" descr="tou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1828800"/>
            <a:ext cx="19812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0" descr="kis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1447800"/>
            <a:ext cx="13938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2" descr="hand shak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3200400"/>
            <a:ext cx="21907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 Box 13"/>
          <p:cNvSpPr txBox="1">
            <a:spLocks noChangeArrowheads="1"/>
          </p:cNvSpPr>
          <p:nvPr/>
        </p:nvSpPr>
        <p:spPr bwMode="auto">
          <a:xfrm>
            <a:off x="1447800" y="3200400"/>
            <a:ext cx="1447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Indirect Contact</a:t>
            </a:r>
          </a:p>
        </p:txBody>
      </p:sp>
      <p:sp>
        <p:nvSpPr>
          <p:cNvPr id="11272" name="Text Box 14"/>
          <p:cNvSpPr txBox="1">
            <a:spLocks noChangeArrowheads="1"/>
          </p:cNvSpPr>
          <p:nvPr/>
        </p:nvSpPr>
        <p:spPr bwMode="auto">
          <a:xfrm>
            <a:off x="5638800" y="2209800"/>
            <a:ext cx="1676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Direct Contact</a:t>
            </a:r>
          </a:p>
        </p:txBody>
      </p:sp>
      <p:pic>
        <p:nvPicPr>
          <p:cNvPr id="11273" name="Picture 15" descr="chicke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4495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6" descr="egg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1400" y="5794375"/>
            <a:ext cx="13716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8" descr="spinach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2800" y="4876800"/>
            <a:ext cx="16097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6" name="Text Box 19"/>
          <p:cNvSpPr txBox="1">
            <a:spLocks noChangeArrowheads="1"/>
          </p:cNvSpPr>
          <p:nvPr/>
        </p:nvSpPr>
        <p:spPr bwMode="auto">
          <a:xfrm>
            <a:off x="2971800" y="4603750"/>
            <a:ext cx="2590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Foods and water may be contaminated </a:t>
            </a:r>
          </a:p>
        </p:txBody>
      </p:sp>
      <p:pic>
        <p:nvPicPr>
          <p:cNvPr id="11277" name="Picture 21" descr="cat_hero_drinkin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86400" y="5029200"/>
            <a:ext cx="12874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8" name="Rectangle 22"/>
          <p:cNvSpPr>
            <a:spLocks noChangeArrowheads="1"/>
          </p:cNvSpPr>
          <p:nvPr/>
        </p:nvSpPr>
        <p:spPr bwMode="auto">
          <a:xfrm>
            <a:off x="-457200" y="6324600"/>
            <a:ext cx="350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/>
              <a:t>USDA NIFSI Food Safety in the Classroom</a:t>
            </a:r>
            <a:r>
              <a:rPr lang="en-US" sz="800">
                <a:cs typeface="Arial" charset="0"/>
              </a:rPr>
              <a:t>©</a:t>
            </a:r>
          </a:p>
          <a:p>
            <a:pPr algn="ctr"/>
            <a:r>
              <a:rPr lang="en-US" sz="800">
                <a:cs typeface="Arial" charset="0"/>
              </a:rPr>
              <a:t>University of Tennessee, Knoxville 2006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Are all bacteria pathogens?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371600"/>
            <a:ext cx="6858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No, most are harmless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900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Some are even helpful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Examples of helpful bacteria:</a:t>
            </a:r>
          </a:p>
          <a:p>
            <a:pPr lvl="2" eaLnBrk="1" hangingPunct="1">
              <a:lnSpc>
                <a:spcPct val="90000"/>
              </a:lnSpc>
            </a:pPr>
            <a:r>
              <a:rPr lang="en-US" i="1" smtClean="0"/>
              <a:t>Lactobacillus</a:t>
            </a:r>
            <a:r>
              <a:rPr lang="en-US" smtClean="0"/>
              <a:t>:  makes cheese, yogurt, &amp; buttermilk and produces vitamins in your intestine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sz="600" smtClean="0"/>
          </a:p>
          <a:p>
            <a:pPr lvl="2" eaLnBrk="1" hangingPunct="1">
              <a:lnSpc>
                <a:spcPct val="90000"/>
              </a:lnSpc>
            </a:pPr>
            <a:r>
              <a:rPr lang="en-US" i="1" smtClean="0"/>
              <a:t>Leuconostoc</a:t>
            </a:r>
            <a:r>
              <a:rPr lang="en-US" smtClean="0"/>
              <a:t>:  makes pickles &amp; sauerkraut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sz="600" smtClean="0"/>
          </a:p>
          <a:p>
            <a:pPr lvl="2" eaLnBrk="1" hangingPunct="1">
              <a:lnSpc>
                <a:spcPct val="90000"/>
              </a:lnSpc>
            </a:pPr>
            <a:r>
              <a:rPr lang="en-US" i="1" smtClean="0"/>
              <a:t>Pediococcus</a:t>
            </a:r>
            <a:r>
              <a:rPr lang="en-US" smtClean="0"/>
              <a:t>:  makes pepperoni, salami, &amp; summer sausage</a:t>
            </a:r>
          </a:p>
        </p:txBody>
      </p:sp>
      <p:pic>
        <p:nvPicPr>
          <p:cNvPr id="12292" name="Picture 4" descr="chee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352800"/>
            <a:ext cx="16764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3" name="Group 14"/>
          <p:cNvGrpSpPr>
            <a:grpSpLocks/>
          </p:cNvGrpSpPr>
          <p:nvPr/>
        </p:nvGrpSpPr>
        <p:grpSpPr bwMode="auto">
          <a:xfrm>
            <a:off x="5943600" y="1143000"/>
            <a:ext cx="3200400" cy="1925638"/>
            <a:chOff x="3744" y="720"/>
            <a:chExt cx="2016" cy="1213"/>
          </a:xfrm>
        </p:grpSpPr>
        <p:pic>
          <p:nvPicPr>
            <p:cNvPr id="12298" name="Picture 6" descr="yogur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44" y="720"/>
              <a:ext cx="1056" cy="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9" name="Picture 7" descr="pickle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38" y="1200"/>
              <a:ext cx="1122" cy="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294" name="Picture 10" descr="salam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5419725"/>
            <a:ext cx="2024063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1" descr="sauerkrau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2800" y="3886200"/>
            <a:ext cx="1752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5" descr="pepperon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4400" y="4876800"/>
            <a:ext cx="14478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Rectangle 16"/>
          <p:cNvSpPr>
            <a:spLocks noChangeArrowheads="1"/>
          </p:cNvSpPr>
          <p:nvPr/>
        </p:nvSpPr>
        <p:spPr bwMode="auto">
          <a:xfrm>
            <a:off x="-457200" y="6324600"/>
            <a:ext cx="350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/>
              <a:t>USDA NIFSI Food Safety in the Classroom</a:t>
            </a:r>
            <a:r>
              <a:rPr lang="en-US" sz="800">
                <a:cs typeface="Arial" charset="0"/>
              </a:rPr>
              <a:t>©</a:t>
            </a:r>
          </a:p>
          <a:p>
            <a:pPr algn="ctr"/>
            <a:r>
              <a:rPr lang="en-US" sz="800">
                <a:cs typeface="Arial" charset="0"/>
              </a:rPr>
              <a:t>University of Tennessee, Knoxville 2006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Symbiosis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Close relationship between to species in which at least one species benefits from the other</a:t>
            </a:r>
          </a:p>
          <a:p>
            <a:r>
              <a:rPr lang="en-US" sz="2800"/>
              <a:t>Live together for LIFE</a:t>
            </a:r>
          </a:p>
          <a:p>
            <a:pPr>
              <a:buFont typeface="Wingdings" pitchFamily="2" charset="2"/>
              <a:buNone/>
            </a:pPr>
            <a:endParaRPr lang="en-US" sz="2800"/>
          </a:p>
        </p:txBody>
      </p:sp>
      <p:pic>
        <p:nvPicPr>
          <p:cNvPr id="54274" name="Picture 2" descr="http://t3.gstatic.com/images?q=tbn:ANd9GcSwQkTHBZI-7grWxG7pjC_VhY7xZGNYsdmEDLu2LNSF5Bgaabzi:4.bp.blogspot.com/-y1PtUsnLLk0/T4McEmAw5WI/AAAAAAAAAb4/Mj96H5FC3NE/s1600/clown%2Bmutualis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57200"/>
            <a:ext cx="2619375" cy="1752600"/>
          </a:xfrm>
          <a:prstGeom prst="rect">
            <a:avLst/>
          </a:prstGeom>
          <a:noFill/>
        </p:spPr>
      </p:pic>
      <p:pic>
        <p:nvPicPr>
          <p:cNvPr id="54276" name="Picture 4" descr="http://t3.gstatic.com/images?q=tbn:ANd9GcSy-FZO-ZqgkNiACi41aGDVlPYHOLNd2ERBVBrbDahSO7rJ8vnQ:www.4to40.com/images/science/Symbiotic_Relationships_Examples/Symbiotic_Relationships_Exampl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971800"/>
            <a:ext cx="1714500" cy="17145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457200"/>
            <a:ext cx="71628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A Closer Look – Helpful Bacteria</a:t>
            </a:r>
          </a:p>
        </p:txBody>
      </p:sp>
      <p:pic>
        <p:nvPicPr>
          <p:cNvPr id="13315" name="Picture 4" descr="pediococcus pentosace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600200"/>
            <a:ext cx="2605088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lactobacillus%20case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2954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1066800" y="3429000"/>
            <a:ext cx="350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/>
              <a:t>Pediococcus</a:t>
            </a:r>
            <a:r>
              <a:rPr lang="en-US"/>
              <a:t>  - </a:t>
            </a:r>
            <a:r>
              <a:rPr lang="en-US" sz="1600"/>
              <a:t>used in production of fermented meats</a:t>
            </a:r>
          </a:p>
        </p:txBody>
      </p:sp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914400" y="5715000"/>
            <a:ext cx="3886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/>
              <a:t>Leuconostoc cremoris – </a:t>
            </a:r>
            <a:r>
              <a:rPr lang="en-US" sz="1600" i="1"/>
              <a:t>used in the production of buttermilk and 			sour cream</a:t>
            </a:r>
            <a:endParaRPr lang="en-US"/>
          </a:p>
        </p:txBody>
      </p:sp>
      <p:sp>
        <p:nvSpPr>
          <p:cNvPr id="13319" name="Text Box 11"/>
          <p:cNvSpPr txBox="1">
            <a:spLocks noChangeArrowheads="1"/>
          </p:cNvSpPr>
          <p:nvPr/>
        </p:nvSpPr>
        <p:spPr bwMode="auto">
          <a:xfrm>
            <a:off x="4343400" y="3886200"/>
            <a:ext cx="4191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/>
              <a:t>Lactobacillus casei</a:t>
            </a:r>
            <a:r>
              <a:rPr lang="en-US" sz="2400"/>
              <a:t> – </a:t>
            </a:r>
            <a:r>
              <a:rPr lang="en-US" sz="1600"/>
              <a:t>found in human intestines and mouth to improve digestion</a:t>
            </a:r>
          </a:p>
        </p:txBody>
      </p:sp>
      <p:sp>
        <p:nvSpPr>
          <p:cNvPr id="13320" name="Text Box 14"/>
          <p:cNvSpPr txBox="1">
            <a:spLocks noChangeArrowheads="1"/>
          </p:cNvSpPr>
          <p:nvPr/>
        </p:nvSpPr>
        <p:spPr bwMode="auto">
          <a:xfrm>
            <a:off x="5486400" y="6156325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/>
              <a:t>Lactobacillus bulgaricus</a:t>
            </a:r>
            <a:r>
              <a:rPr lang="en-US" i="1"/>
              <a:t> – </a:t>
            </a:r>
            <a:r>
              <a:rPr lang="en-US" sz="1600" i="1"/>
              <a:t>used in the production of yogurt</a:t>
            </a:r>
            <a:endParaRPr lang="en-US" sz="1600"/>
          </a:p>
        </p:txBody>
      </p:sp>
      <p:sp>
        <p:nvSpPr>
          <p:cNvPr id="13321" name="Text Box 16"/>
          <p:cNvSpPr txBox="1">
            <a:spLocks noChangeArrowheads="1"/>
          </p:cNvSpPr>
          <p:nvPr/>
        </p:nvSpPr>
        <p:spPr bwMode="auto">
          <a:xfrm>
            <a:off x="6400800" y="990600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www.bioweb.usu.edu</a:t>
            </a:r>
          </a:p>
        </p:txBody>
      </p:sp>
      <p:pic>
        <p:nvPicPr>
          <p:cNvPr id="13322" name="Picture 17" descr="lecuconostoc cremori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4343400"/>
            <a:ext cx="2133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8" descr="lacto_bulg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25" y="4648200"/>
            <a:ext cx="208597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4" name="Rectangle 19"/>
          <p:cNvSpPr>
            <a:spLocks noChangeArrowheads="1"/>
          </p:cNvSpPr>
          <p:nvPr/>
        </p:nvSpPr>
        <p:spPr bwMode="auto">
          <a:xfrm>
            <a:off x="-457200" y="6324600"/>
            <a:ext cx="350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/>
              <a:t>USDA NIFSI Food Safety in the Classroom</a:t>
            </a:r>
            <a:r>
              <a:rPr lang="en-US" sz="800">
                <a:cs typeface="Arial" charset="0"/>
              </a:rPr>
              <a:t>©</a:t>
            </a:r>
          </a:p>
          <a:p>
            <a:pPr algn="ctr"/>
            <a:r>
              <a:rPr lang="en-US" sz="800">
                <a:cs typeface="Arial" charset="0"/>
              </a:rPr>
              <a:t>University of Tennessee, Knoxville 2006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Mutualism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Symbiosis in which two of the species live together in such a way that both benefit from the relationship</a:t>
            </a:r>
          </a:p>
          <a:p>
            <a:pPr>
              <a:lnSpc>
                <a:spcPct val="90000"/>
              </a:lnSpc>
            </a:pPr>
            <a:r>
              <a:rPr lang="en-US" sz="2600"/>
              <a:t>Eg. E-coli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600"/>
          </a:p>
        </p:txBody>
      </p:sp>
      <p:pic>
        <p:nvPicPr>
          <p:cNvPr id="223236" name="Picture 4" descr="_394740_ecoli3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2400300"/>
            <a:ext cx="4114800" cy="2876550"/>
          </a:xfrm>
          <a:noFill/>
          <a:ln/>
        </p:spPr>
      </p:pic>
    </p:spTree>
    <p:custDataLst>
      <p:tags r:id="rId1"/>
    </p:custData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Parasitism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Bacteria exploit the host cell, injuring them</a:t>
            </a:r>
          </a:p>
          <a:p>
            <a:r>
              <a:rPr lang="en-US" sz="2800"/>
              <a:t>Eg. Mychobacterium tuberculosis</a:t>
            </a:r>
          </a:p>
        </p:txBody>
      </p:sp>
      <p:pic>
        <p:nvPicPr>
          <p:cNvPr id="222213" name="Picture 5" descr="Mycobacterium-tuberculos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283075" y="990600"/>
            <a:ext cx="4083050" cy="4876800"/>
          </a:xfrm>
          <a:noFill/>
          <a:ln/>
        </p:spPr>
      </p:pic>
    </p:spTree>
    <p:custDataLst>
      <p:tags r:id="rId1"/>
    </p:custData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What are some common pathogens?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76400"/>
            <a:ext cx="6400800" cy="4876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800" smtClean="0"/>
              <a:t>Pathogenic </a:t>
            </a:r>
            <a:r>
              <a:rPr lang="en-US" sz="2800" i="1" smtClean="0"/>
              <a:t>E. coli</a:t>
            </a:r>
            <a:r>
              <a:rPr lang="en-US" sz="2800" smtClean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/>
              <a:t>	(like O157:H7)</a:t>
            </a:r>
          </a:p>
          <a:p>
            <a:pPr lvl="1" eaLnBrk="1" hangingPunct="1"/>
            <a:r>
              <a:rPr lang="en-US" sz="2400" smtClean="0"/>
              <a:t>Found in ground beef, contaminated  fruits and vegetables</a:t>
            </a:r>
          </a:p>
          <a:p>
            <a:pPr lvl="1" eaLnBrk="1" hangingPunct="1">
              <a:buFontTx/>
              <a:buNone/>
            </a:pPr>
            <a:endParaRPr lang="en-US" sz="1000" smtClean="0"/>
          </a:p>
          <a:p>
            <a:pPr eaLnBrk="1" hangingPunct="1"/>
            <a:r>
              <a:rPr lang="en-US" sz="2800" i="1" smtClean="0"/>
              <a:t>Salmonella</a:t>
            </a:r>
          </a:p>
          <a:p>
            <a:pPr lvl="1" eaLnBrk="1" hangingPunct="1"/>
            <a:r>
              <a:rPr lang="en-US" sz="2400" smtClean="0"/>
              <a:t>Found in raw meats, poultry, eggs, sprouts, fruit and vegetables</a:t>
            </a:r>
          </a:p>
          <a:p>
            <a:pPr lvl="1" eaLnBrk="1" hangingPunct="1">
              <a:buFontTx/>
              <a:buNone/>
            </a:pPr>
            <a:endParaRPr lang="en-US" sz="1000" smtClean="0"/>
          </a:p>
          <a:p>
            <a:pPr eaLnBrk="1" hangingPunct="1"/>
            <a:r>
              <a:rPr lang="en-US" sz="2800" i="1" smtClean="0"/>
              <a:t>Listeria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Found in deli foods, lunch meats, smoked fish and vegetables</a:t>
            </a:r>
          </a:p>
        </p:txBody>
      </p:sp>
      <p:pic>
        <p:nvPicPr>
          <p:cNvPr id="14340" name="Picture 4" descr="ecol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8525" y="1066800"/>
            <a:ext cx="13652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302500" y="12954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/>
              <a:t>E. coli </a:t>
            </a:r>
            <a:r>
              <a:rPr lang="en-US"/>
              <a:t>O157:H7</a:t>
            </a:r>
          </a:p>
        </p:txBody>
      </p:sp>
      <p:pic>
        <p:nvPicPr>
          <p:cNvPr id="14342" name="Picture 6" descr="salmonell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200400"/>
            <a:ext cx="1428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7531100" y="3468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Salmonella</a:t>
            </a:r>
          </a:p>
        </p:txBody>
      </p:sp>
      <p:pic>
        <p:nvPicPr>
          <p:cNvPr id="14344" name="Picture 8" descr="lister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4800600"/>
            <a:ext cx="16097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7162800" y="6491288"/>
            <a:ext cx="167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Listeria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-457200" y="6324600"/>
            <a:ext cx="350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/>
              <a:t>USDA NIFSI Food Safety in the Classroom</a:t>
            </a:r>
            <a:r>
              <a:rPr lang="en-US" sz="800">
                <a:cs typeface="Arial" charset="0"/>
              </a:rPr>
              <a:t>©</a:t>
            </a:r>
          </a:p>
          <a:p>
            <a:pPr algn="ctr"/>
            <a:r>
              <a:rPr lang="en-US" sz="800">
                <a:cs typeface="Arial" charset="0"/>
              </a:rPr>
              <a:t>University of Tennessee, Knoxville 2006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457200"/>
            <a:ext cx="7162800" cy="990600"/>
          </a:xfrm>
        </p:spPr>
        <p:txBody>
          <a:bodyPr/>
          <a:lstStyle/>
          <a:p>
            <a:pPr eaLnBrk="1" hangingPunct="1"/>
            <a:r>
              <a:rPr lang="en-US" smtClean="0"/>
              <a:t>Examples of Pathogens</a:t>
            </a:r>
          </a:p>
        </p:txBody>
      </p:sp>
      <p:pic>
        <p:nvPicPr>
          <p:cNvPr id="15363" name="Picture 4" descr="salmonel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676400"/>
            <a:ext cx="2433638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1905000"/>
            <a:ext cx="23431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staph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4495800"/>
            <a:ext cx="23622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campylobact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5065713"/>
            <a:ext cx="2362200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1524000" y="137160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/>
              <a:t>Salmonella</a:t>
            </a: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914400" y="3886200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/>
              <a:t>Staphylococcus aureus</a:t>
            </a: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7239000" y="5105400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/>
              <a:t>Campylobacter jejuni</a:t>
            </a:r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6096000" y="15240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/>
              <a:t>E. coli</a:t>
            </a:r>
            <a:r>
              <a:rPr lang="en-US" sz="2000"/>
              <a:t> O157:H7</a:t>
            </a:r>
          </a:p>
        </p:txBody>
      </p:sp>
      <p:sp>
        <p:nvSpPr>
          <p:cNvPr id="15371" name="Text Box 12"/>
          <p:cNvSpPr txBox="1">
            <a:spLocks noChangeArrowheads="1"/>
          </p:cNvSpPr>
          <p:nvPr/>
        </p:nvSpPr>
        <p:spPr bwMode="auto">
          <a:xfrm>
            <a:off x="3505200" y="3581400"/>
            <a:ext cx="2438400" cy="1441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What shape are these bacteria? </a:t>
            </a:r>
            <a:r>
              <a:rPr lang="en-US" sz="2000"/>
              <a:t>Cocci, bacilli, or spiral?</a:t>
            </a:r>
          </a:p>
        </p:txBody>
      </p:sp>
      <p:sp>
        <p:nvSpPr>
          <p:cNvPr id="15372" name="Rectangle 13"/>
          <p:cNvSpPr>
            <a:spLocks noChangeArrowheads="1"/>
          </p:cNvSpPr>
          <p:nvPr/>
        </p:nvSpPr>
        <p:spPr bwMode="auto">
          <a:xfrm>
            <a:off x="-457200" y="6324600"/>
            <a:ext cx="350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/>
              <a:t>USDA NIFSI Food Safety in the Classroom</a:t>
            </a:r>
            <a:r>
              <a:rPr lang="en-US" sz="800">
                <a:cs typeface="Arial" charset="0"/>
              </a:rPr>
              <a:t>©</a:t>
            </a:r>
          </a:p>
          <a:p>
            <a:pPr algn="ctr"/>
            <a:r>
              <a:rPr lang="en-US" sz="800">
                <a:cs typeface="Arial" charset="0"/>
              </a:rPr>
              <a:t>University of Tennessee, Knoxville 2006</a:t>
            </a: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848600" cy="990600"/>
          </a:xfrm>
        </p:spPr>
        <p:txBody>
          <a:bodyPr/>
          <a:lstStyle/>
          <a:p>
            <a:pPr eaLnBrk="1" hangingPunct="1"/>
            <a:r>
              <a:rPr lang="en-US" sz="3900" smtClean="0"/>
              <a:t>How can I avoid pathogens?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524000"/>
            <a:ext cx="7162800" cy="4419600"/>
          </a:xfrm>
        </p:spPr>
        <p:txBody>
          <a:bodyPr/>
          <a:lstStyle/>
          <a:p>
            <a:pPr eaLnBrk="1" hangingPunct="1"/>
            <a:r>
              <a:rPr lang="en-US" smtClean="0"/>
              <a:t>Wash your hands often so you won’t transfer bacteria to your mouth or food</a:t>
            </a:r>
          </a:p>
          <a:p>
            <a:pPr eaLnBrk="1" hangingPunct="1">
              <a:buFontTx/>
              <a:buNone/>
            </a:pPr>
            <a:endParaRPr lang="en-US" sz="800" smtClean="0"/>
          </a:p>
          <a:p>
            <a:pPr lvl="1" eaLnBrk="1" hangingPunct="1"/>
            <a:r>
              <a:rPr lang="en-US" smtClean="0"/>
              <a:t>Warm water with soap for 20 seconds, rub hard between fingers and nails</a:t>
            </a:r>
          </a:p>
        </p:txBody>
      </p:sp>
      <p:pic>
        <p:nvPicPr>
          <p:cNvPr id="16388" name="Picture 4" descr="wash han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267200"/>
            <a:ext cx="297180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washing hand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6875" y="5651500"/>
            <a:ext cx="1524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soap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75" y="4695825"/>
            <a:ext cx="14192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soap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0838" y="5638800"/>
            <a:ext cx="152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soap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4683125"/>
            <a:ext cx="14478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Rectangle 12"/>
          <p:cNvSpPr>
            <a:spLocks noChangeArrowheads="1"/>
          </p:cNvSpPr>
          <p:nvPr/>
        </p:nvSpPr>
        <p:spPr bwMode="auto">
          <a:xfrm>
            <a:off x="-457200" y="6324600"/>
            <a:ext cx="350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/>
              <a:t>USDA NIFSI Food Safety in the Classroom</a:t>
            </a:r>
            <a:r>
              <a:rPr lang="en-US" sz="800">
                <a:cs typeface="Arial" charset="0"/>
              </a:rPr>
              <a:t>©</a:t>
            </a:r>
          </a:p>
          <a:p>
            <a:pPr algn="ctr"/>
            <a:r>
              <a:rPr lang="en-US" sz="800">
                <a:cs typeface="Arial" charset="0"/>
              </a:rPr>
              <a:t>University of Tennessee, Knoxville 2006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are bacteria?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5791200" cy="4876800"/>
          </a:xfrm>
        </p:spPr>
        <p:txBody>
          <a:bodyPr/>
          <a:lstStyle/>
          <a:p>
            <a:pPr eaLnBrk="1" hangingPunct="1"/>
            <a:r>
              <a:rPr lang="en-US" sz="3400" smtClean="0"/>
              <a:t>Single celled organisms</a:t>
            </a:r>
          </a:p>
          <a:p>
            <a:pPr eaLnBrk="1" hangingPunct="1">
              <a:buFontTx/>
              <a:buNone/>
            </a:pPr>
            <a:endParaRPr lang="en-US" sz="1200" smtClean="0"/>
          </a:p>
          <a:p>
            <a:pPr eaLnBrk="1" hangingPunct="1"/>
            <a:r>
              <a:rPr lang="en-US" sz="3400" smtClean="0"/>
              <a:t>Very small</a:t>
            </a:r>
          </a:p>
          <a:p>
            <a:pPr eaLnBrk="1" hangingPunct="1">
              <a:buFontTx/>
              <a:buNone/>
            </a:pPr>
            <a:endParaRPr lang="en-US" sz="1200" smtClean="0"/>
          </a:p>
          <a:p>
            <a:pPr eaLnBrk="1" hangingPunct="1"/>
            <a:r>
              <a:rPr lang="en-US" sz="3400" smtClean="0"/>
              <a:t>Need a microscope to see</a:t>
            </a:r>
          </a:p>
          <a:p>
            <a:pPr eaLnBrk="1" hangingPunct="1">
              <a:buFontTx/>
              <a:buNone/>
            </a:pPr>
            <a:endParaRPr lang="en-US" sz="1200" smtClean="0"/>
          </a:p>
          <a:p>
            <a:pPr eaLnBrk="1" hangingPunct="1">
              <a:spcBef>
                <a:spcPct val="0"/>
              </a:spcBef>
            </a:pPr>
            <a:r>
              <a:rPr lang="en-US" sz="3400" smtClean="0"/>
              <a:t>Can be found on most materials and surfaces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800" smtClean="0"/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Billions on and in your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mtClean="0"/>
              <a:t>   body right now</a:t>
            </a:r>
          </a:p>
        </p:txBody>
      </p:sp>
      <p:grpSp>
        <p:nvGrpSpPr>
          <p:cNvPr id="4100" name="Group 6"/>
          <p:cNvGrpSpPr>
            <a:grpSpLocks/>
          </p:cNvGrpSpPr>
          <p:nvPr/>
        </p:nvGrpSpPr>
        <p:grpSpPr bwMode="auto">
          <a:xfrm>
            <a:off x="6705600" y="152400"/>
            <a:ext cx="2171700" cy="2757488"/>
            <a:chOff x="4032" y="1392"/>
            <a:chExt cx="1512" cy="1868"/>
          </a:xfrm>
        </p:grpSpPr>
        <p:pic>
          <p:nvPicPr>
            <p:cNvPr id="4108" name="Picture 4" descr="E coli bacteri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32" y="1392"/>
              <a:ext cx="1512" cy="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9" name="Text Box 5"/>
            <p:cNvSpPr txBox="1">
              <a:spLocks noChangeArrowheads="1"/>
            </p:cNvSpPr>
            <p:nvPr/>
          </p:nvSpPr>
          <p:spPr bwMode="auto">
            <a:xfrm>
              <a:off x="4080" y="2640"/>
              <a:ext cx="1392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E. Coli</a:t>
              </a:r>
              <a:r>
                <a:rPr lang="en-US"/>
                <a:t> O157:H7 can make you very sick.</a:t>
              </a:r>
            </a:p>
          </p:txBody>
        </p:sp>
      </p:grpSp>
      <p:grpSp>
        <p:nvGrpSpPr>
          <p:cNvPr id="4101" name="Group 10"/>
          <p:cNvGrpSpPr>
            <a:grpSpLocks/>
          </p:cNvGrpSpPr>
          <p:nvPr/>
        </p:nvGrpSpPr>
        <p:grpSpPr bwMode="auto">
          <a:xfrm>
            <a:off x="7162800" y="2894013"/>
            <a:ext cx="1905000" cy="2820987"/>
            <a:chOff x="4176" y="1968"/>
            <a:chExt cx="1200" cy="1777"/>
          </a:xfrm>
        </p:grpSpPr>
        <p:pic>
          <p:nvPicPr>
            <p:cNvPr id="4106" name="Picture 7" descr="stre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24" y="1968"/>
              <a:ext cx="1038" cy="1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7" name="Text Box 8"/>
            <p:cNvSpPr txBox="1">
              <a:spLocks noChangeArrowheads="1"/>
            </p:cNvSpPr>
            <p:nvPr/>
          </p:nvSpPr>
          <p:spPr bwMode="auto">
            <a:xfrm>
              <a:off x="4176" y="3168"/>
              <a:ext cx="120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Streptococcus</a:t>
              </a:r>
              <a:r>
                <a:rPr lang="en-US"/>
                <a:t> can cause strep throat. </a:t>
              </a:r>
            </a:p>
          </p:txBody>
        </p:sp>
      </p:grpSp>
      <p:grpSp>
        <p:nvGrpSpPr>
          <p:cNvPr id="4102" name="Group 12"/>
          <p:cNvGrpSpPr>
            <a:grpSpLocks/>
          </p:cNvGrpSpPr>
          <p:nvPr/>
        </p:nvGrpSpPr>
        <p:grpSpPr bwMode="auto">
          <a:xfrm>
            <a:off x="5257800" y="4870450"/>
            <a:ext cx="2286000" cy="1911350"/>
            <a:chOff x="2480" y="2928"/>
            <a:chExt cx="1440" cy="1204"/>
          </a:xfrm>
        </p:grpSpPr>
        <p:pic>
          <p:nvPicPr>
            <p:cNvPr id="4104" name="Picture 9" descr="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92" y="2928"/>
              <a:ext cx="966" cy="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5" name="Text Box 11"/>
            <p:cNvSpPr txBox="1">
              <a:spLocks noChangeArrowheads="1"/>
            </p:cNvSpPr>
            <p:nvPr/>
          </p:nvSpPr>
          <p:spPr bwMode="auto">
            <a:xfrm>
              <a:off x="2480" y="3728"/>
              <a:ext cx="14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This </a:t>
              </a:r>
              <a:r>
                <a:rPr lang="en-US" i="1"/>
                <a:t>E. coli</a:t>
              </a:r>
              <a:r>
                <a:rPr lang="en-US"/>
                <a:t> helps you digest food.</a:t>
              </a:r>
            </a:p>
          </p:txBody>
        </p:sp>
      </p:grpSp>
      <p:sp>
        <p:nvSpPr>
          <p:cNvPr id="4103" name="Rectangle 13"/>
          <p:cNvSpPr>
            <a:spLocks noChangeArrowheads="1"/>
          </p:cNvSpPr>
          <p:nvPr/>
        </p:nvSpPr>
        <p:spPr bwMode="auto">
          <a:xfrm>
            <a:off x="-457200" y="6324600"/>
            <a:ext cx="350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/>
              <a:t>USDA NIFSI Food Safety in the Classroom</a:t>
            </a:r>
            <a:r>
              <a:rPr lang="en-US" sz="800">
                <a:cs typeface="Arial" charset="0"/>
              </a:rPr>
              <a:t>©</a:t>
            </a:r>
          </a:p>
          <a:p>
            <a:pPr algn="ctr"/>
            <a:r>
              <a:rPr lang="en-US" sz="800">
                <a:cs typeface="Arial" charset="0"/>
              </a:rPr>
              <a:t>University of Tennessee, Knoxville 2006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133600"/>
            <a:ext cx="5791200" cy="3962400"/>
          </a:xfrm>
        </p:spPr>
        <p:txBody>
          <a:bodyPr/>
          <a:lstStyle/>
          <a:p>
            <a:pPr eaLnBrk="1" hangingPunct="1"/>
            <a:r>
              <a:rPr lang="en-US" smtClean="0"/>
              <a:t>Cook food thoroughly to kill any pathogens that may be in your food</a:t>
            </a:r>
          </a:p>
          <a:p>
            <a:pPr eaLnBrk="1" hangingPunct="1">
              <a:buFontTx/>
              <a:buNone/>
            </a:pPr>
            <a:endParaRPr lang="en-US" sz="1200" smtClean="0"/>
          </a:p>
          <a:p>
            <a:pPr eaLnBrk="1" hangingPunct="1"/>
            <a:r>
              <a:rPr lang="en-US" smtClean="0"/>
              <a:t>Store food properly to limit pathogen growth</a:t>
            </a:r>
          </a:p>
          <a:p>
            <a:pPr eaLnBrk="1" hangingPunct="1">
              <a:buFontTx/>
              <a:buNone/>
            </a:pPr>
            <a:endParaRPr lang="en-US" sz="600" smtClean="0"/>
          </a:p>
          <a:p>
            <a:pPr lvl="1" eaLnBrk="1" hangingPunct="1"/>
            <a:r>
              <a:rPr lang="en-US" smtClean="0"/>
              <a:t>Cold temperatures (40</a:t>
            </a:r>
            <a:r>
              <a:rPr lang="en-US" smtClean="0">
                <a:sym typeface="Symbol" pitchFamily="18" charset="2"/>
              </a:rPr>
              <a:t>F)</a:t>
            </a:r>
          </a:p>
          <a:p>
            <a:pPr eaLnBrk="1" hangingPunct="1"/>
            <a:endParaRPr lang="en-US" smtClean="0"/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924800" cy="990600"/>
          </a:xfrm>
          <a:noFill/>
        </p:spPr>
        <p:txBody>
          <a:bodyPr/>
          <a:lstStyle/>
          <a:p>
            <a:pPr eaLnBrk="1" hangingPunct="1"/>
            <a:r>
              <a:rPr lang="en-US" sz="3900" smtClean="0"/>
              <a:t>How can I avoid pathogens?</a:t>
            </a:r>
          </a:p>
        </p:txBody>
      </p:sp>
      <p:pic>
        <p:nvPicPr>
          <p:cNvPr id="17412" name="Picture 5" descr="therm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1524000"/>
            <a:ext cx="12827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bac_down_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3886200"/>
            <a:ext cx="19050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-457200" y="6324600"/>
            <a:ext cx="350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/>
              <a:t>USDA NIFSI Food Safety in the Classroom</a:t>
            </a:r>
            <a:r>
              <a:rPr lang="en-US" sz="800">
                <a:cs typeface="Arial" charset="0"/>
              </a:rPr>
              <a:t>©</a:t>
            </a:r>
          </a:p>
          <a:p>
            <a:pPr algn="ctr"/>
            <a:r>
              <a:rPr lang="en-US" sz="800">
                <a:cs typeface="Arial" charset="0"/>
              </a:rPr>
              <a:t>University of Tennessee, Knoxville 2006</a:t>
            </a: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Nitrogen Fixations 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Process by which nitrogen in the atmosphere is converted into a form that can be used by living things </a:t>
            </a:r>
          </a:p>
        </p:txBody>
      </p:sp>
      <p:pic>
        <p:nvPicPr>
          <p:cNvPr id="2050" name="Picture 2" descr="http://www.hbwbiology.net/quizzes/ch37-plant-nutrition_files/haq3709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429000"/>
            <a:ext cx="4048125" cy="300037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8001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800" b="1" smtClean="0"/>
              <a:t>Bacteria are living organisms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000" b="1" smtClean="0"/>
          </a:p>
          <a:p>
            <a:pPr eaLnBrk="1" hangingPunct="1">
              <a:lnSpc>
                <a:spcPct val="90000"/>
              </a:lnSpc>
            </a:pPr>
            <a:r>
              <a:rPr lang="en-US" sz="3800" b="1" smtClean="0"/>
              <a:t>Most are harmless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000" b="1" smtClean="0"/>
          </a:p>
          <a:p>
            <a:pPr eaLnBrk="1" hangingPunct="1">
              <a:lnSpc>
                <a:spcPct val="90000"/>
              </a:lnSpc>
            </a:pPr>
            <a:r>
              <a:rPr lang="en-US" sz="3800" b="1" smtClean="0"/>
              <a:t>A few are pathogens that make you sick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000" b="1" smtClean="0"/>
          </a:p>
          <a:p>
            <a:pPr eaLnBrk="1" hangingPunct="1">
              <a:lnSpc>
                <a:spcPct val="90000"/>
              </a:lnSpc>
            </a:pPr>
            <a:r>
              <a:rPr lang="en-US" sz="3800" b="1" smtClean="0"/>
              <a:t>You can reduce the risk of getting sick by washing your hands and handling food properly.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-609600" y="6400800"/>
            <a:ext cx="350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/>
              <a:t>USDA NIFSI Food Safety in the Classroom</a:t>
            </a:r>
            <a:r>
              <a:rPr lang="en-US" sz="800">
                <a:cs typeface="Arial" charset="0"/>
              </a:rPr>
              <a:t>©</a:t>
            </a:r>
          </a:p>
          <a:p>
            <a:pPr algn="ctr"/>
            <a:r>
              <a:rPr lang="en-US" sz="800">
                <a:cs typeface="Arial" charset="0"/>
              </a:rPr>
              <a:t>University of Tennessee, Knoxville 2006</a:t>
            </a: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Stained Bacteria Cells at 4x</a:t>
            </a:r>
          </a:p>
        </p:txBody>
      </p:sp>
      <p:pic>
        <p:nvPicPr>
          <p:cNvPr id="19459" name="Content Placeholder 3" descr="4x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1292225"/>
            <a:ext cx="7239000" cy="5451475"/>
          </a:xfrm>
        </p:spPr>
      </p:pic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8305800" cy="990600"/>
          </a:xfrm>
        </p:spPr>
        <p:txBody>
          <a:bodyPr/>
          <a:lstStyle/>
          <a:p>
            <a:pPr eaLnBrk="1" hangingPunct="1"/>
            <a:r>
              <a:rPr lang="en-US" sz="3900" smtClean="0"/>
              <a:t>Stained Bacteria Cells at 10x</a:t>
            </a:r>
          </a:p>
        </p:txBody>
      </p:sp>
      <p:pic>
        <p:nvPicPr>
          <p:cNvPr id="20483" name="Content Placeholder 3" descr="10x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71600" y="1295400"/>
            <a:ext cx="7185025" cy="5410200"/>
          </a:xfrm>
        </p:spPr>
      </p:pic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8305800" cy="990600"/>
          </a:xfrm>
        </p:spPr>
        <p:txBody>
          <a:bodyPr/>
          <a:lstStyle/>
          <a:p>
            <a:pPr eaLnBrk="1" hangingPunct="1"/>
            <a:r>
              <a:rPr lang="en-US" sz="3900" smtClean="0"/>
              <a:t>Stained Bacteria Cells at 40x</a:t>
            </a:r>
          </a:p>
        </p:txBody>
      </p:sp>
      <p:pic>
        <p:nvPicPr>
          <p:cNvPr id="21507" name="Content Placeholder 3" descr="40x a 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71600" y="1219200"/>
            <a:ext cx="7299325" cy="5495925"/>
          </a:xfr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 do they look like?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76400"/>
            <a:ext cx="4419600" cy="4800600"/>
          </a:xfrm>
        </p:spPr>
        <p:txBody>
          <a:bodyPr/>
          <a:lstStyle/>
          <a:p>
            <a:pPr eaLnBrk="1" hangingPunct="1"/>
            <a:r>
              <a:rPr lang="en-US" sz="3300" smtClean="0"/>
              <a:t>Three basic shapes</a:t>
            </a:r>
          </a:p>
          <a:p>
            <a:pPr lvl="1" eaLnBrk="1" hangingPunct="1"/>
            <a:r>
              <a:rPr lang="en-US" sz="2400" smtClean="0"/>
              <a:t>Rod shaped called bacilli (buh-sill-eye)</a:t>
            </a:r>
          </a:p>
          <a:p>
            <a:pPr lvl="1" eaLnBrk="1" hangingPunct="1"/>
            <a:r>
              <a:rPr lang="en-US" sz="2400" smtClean="0"/>
              <a:t>Round shaped called cocci (cox-eye)</a:t>
            </a:r>
          </a:p>
          <a:p>
            <a:pPr lvl="1" eaLnBrk="1" hangingPunct="1"/>
            <a:r>
              <a:rPr lang="en-US" sz="2400" smtClean="0"/>
              <a:t>Spiral shaped</a:t>
            </a:r>
          </a:p>
          <a:p>
            <a:pPr lvl="1" eaLnBrk="1" hangingPunct="1">
              <a:buFontTx/>
              <a:buNone/>
            </a:pPr>
            <a:endParaRPr lang="en-US" sz="1200" smtClean="0"/>
          </a:p>
          <a:p>
            <a:pPr eaLnBrk="1" hangingPunct="1">
              <a:spcBef>
                <a:spcPct val="0"/>
              </a:spcBef>
            </a:pPr>
            <a:r>
              <a:rPr lang="en-US" sz="3300" smtClean="0"/>
              <a:t>Some exist as single cells, others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300" smtClean="0"/>
              <a:t>cluster together</a:t>
            </a:r>
          </a:p>
        </p:txBody>
      </p:sp>
      <p:pic>
        <p:nvPicPr>
          <p:cNvPr id="5124" name="Picture 5" descr="bac1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371600"/>
            <a:ext cx="19050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7696200" y="19954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Bacilli</a:t>
            </a:r>
          </a:p>
        </p:txBody>
      </p:sp>
      <p:pic>
        <p:nvPicPr>
          <p:cNvPr id="5126" name="Picture 8" descr="bac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4724400"/>
            <a:ext cx="22860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7543800" y="61864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Spiral</a:t>
            </a:r>
          </a:p>
        </p:txBody>
      </p:sp>
      <p:pic>
        <p:nvPicPr>
          <p:cNvPr id="5128" name="Picture 11" descr="cocci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7000" y="3200400"/>
            <a:ext cx="2343150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 Box 12"/>
          <p:cNvSpPr txBox="1">
            <a:spLocks noChangeArrowheads="1"/>
          </p:cNvSpPr>
          <p:nvPr/>
        </p:nvSpPr>
        <p:spPr bwMode="auto">
          <a:xfrm>
            <a:off x="5715000" y="3581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Cocci</a:t>
            </a:r>
          </a:p>
        </p:txBody>
      </p:sp>
      <p:pic>
        <p:nvPicPr>
          <p:cNvPr id="5130" name="Picture 18" descr="cellule-cocci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43400" y="5029200"/>
            <a:ext cx="2286000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Text Box 19"/>
          <p:cNvSpPr txBox="1">
            <a:spLocks noChangeArrowheads="1"/>
          </p:cNvSpPr>
          <p:nvPr/>
        </p:nvSpPr>
        <p:spPr bwMode="auto">
          <a:xfrm>
            <a:off x="2514600" y="6262688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Cluster of cocci</a:t>
            </a:r>
          </a:p>
        </p:txBody>
      </p:sp>
      <p:sp>
        <p:nvSpPr>
          <p:cNvPr id="5132" name="Rectangle 20"/>
          <p:cNvSpPr>
            <a:spLocks noChangeArrowheads="1"/>
          </p:cNvSpPr>
          <p:nvPr/>
        </p:nvSpPr>
        <p:spPr bwMode="auto">
          <a:xfrm>
            <a:off x="-457200" y="6324600"/>
            <a:ext cx="350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/>
              <a:t>USDA NIFSI Food Safety in the Classroom</a:t>
            </a:r>
            <a:r>
              <a:rPr lang="en-US" sz="800">
                <a:cs typeface="Arial" charset="0"/>
              </a:rPr>
              <a:t>©</a:t>
            </a:r>
          </a:p>
          <a:p>
            <a:pPr algn="ctr"/>
            <a:r>
              <a:rPr lang="en-US" sz="800">
                <a:cs typeface="Arial" charset="0"/>
              </a:rPr>
              <a:t>University of Tennessee, Knoxville 2006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Bacteria are ALIVE!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2209800"/>
            <a:ext cx="4267200" cy="4495800"/>
          </a:xfrm>
        </p:spPr>
        <p:txBody>
          <a:bodyPr/>
          <a:lstStyle/>
          <a:p>
            <a:pPr eaLnBrk="1" hangingPunct="1"/>
            <a:r>
              <a:rPr lang="en-US" smtClean="0"/>
              <a:t>What does it mean to be alive?</a:t>
            </a:r>
          </a:p>
          <a:p>
            <a:pPr eaLnBrk="1" hangingPunct="1">
              <a:buFontTx/>
              <a:buNone/>
            </a:pPr>
            <a:endParaRPr lang="en-US" sz="800" smtClean="0"/>
          </a:p>
          <a:p>
            <a:pPr lvl="1" eaLnBrk="1" hangingPunct="1"/>
            <a:r>
              <a:rPr lang="en-US" smtClean="0"/>
              <a:t>They reproduce (make more of themselves)</a:t>
            </a:r>
          </a:p>
          <a:p>
            <a:pPr lvl="1" eaLnBrk="1" hangingPunct="1">
              <a:buFontTx/>
              <a:buNone/>
            </a:pPr>
            <a:endParaRPr lang="en-US" sz="800" smtClean="0"/>
          </a:p>
          <a:p>
            <a:pPr lvl="1" eaLnBrk="1" hangingPunct="1"/>
            <a:r>
              <a:rPr lang="en-US" smtClean="0"/>
              <a:t>They need to eat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6148" name="Picture 4" descr="procaryo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828800"/>
            <a:ext cx="36544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-457200" y="6324600"/>
            <a:ext cx="350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/>
              <a:t>USDA NIFSI Food Safety in the Classroom</a:t>
            </a:r>
            <a:r>
              <a:rPr lang="en-US" sz="800">
                <a:cs typeface="Arial" charset="0"/>
              </a:rPr>
              <a:t>©</a:t>
            </a:r>
          </a:p>
          <a:p>
            <a:pPr algn="ctr"/>
            <a:r>
              <a:rPr lang="en-US" sz="800">
                <a:cs typeface="Arial" charset="0"/>
              </a:rPr>
              <a:t>University of Tennessee, Knoxville 2006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How do bacteria reproduce?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Grow in number not in size</a:t>
            </a:r>
          </a:p>
          <a:p>
            <a:pPr lvl="1" eaLnBrk="1" hangingPunct="1"/>
            <a:r>
              <a:rPr lang="en-US" smtClean="0"/>
              <a:t>Humans grow in size from child to adult</a:t>
            </a:r>
          </a:p>
          <a:p>
            <a:pPr lvl="1" eaLnBrk="1" hangingPunct="1">
              <a:buFontTx/>
              <a:buNone/>
            </a:pPr>
            <a:endParaRPr lang="en-US" sz="1600" smtClean="0"/>
          </a:p>
          <a:p>
            <a:pPr eaLnBrk="1" hangingPunct="1"/>
            <a:r>
              <a:rPr lang="en-US" smtClean="0"/>
              <a:t>Make copies of themselves by dividing in half</a:t>
            </a:r>
          </a:p>
          <a:p>
            <a:pPr lvl="1" eaLnBrk="1" hangingPunct="1"/>
            <a:r>
              <a:rPr lang="en-US" smtClean="0"/>
              <a:t>Human parents create a child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7172" name="Picture 5" descr="dividing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800600"/>
            <a:ext cx="15240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dividing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4191000"/>
            <a:ext cx="13716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7" descr="dividing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5410200"/>
            <a:ext cx="152400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8" descr="dividing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5257800"/>
            <a:ext cx="15240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9" descr="dividing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336550"/>
            <a:ext cx="19812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0" descr="dividing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86200" y="5410200"/>
            <a:ext cx="17526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4" descr="dividi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62600" y="4800600"/>
            <a:ext cx="15240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-457200" y="6324600"/>
            <a:ext cx="350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/>
              <a:t>USDA NIFSI Food Safety in the Classroom</a:t>
            </a:r>
            <a:r>
              <a:rPr lang="en-US" sz="800">
                <a:cs typeface="Arial" charset="0"/>
              </a:rPr>
              <a:t>©</a:t>
            </a:r>
          </a:p>
          <a:p>
            <a:pPr algn="ctr"/>
            <a:r>
              <a:rPr lang="en-US" sz="800">
                <a:cs typeface="Arial" charset="0"/>
              </a:rPr>
              <a:t>University of Tennessee, Knoxville 2006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229600" cy="1219200"/>
          </a:xfrm>
        </p:spPr>
        <p:txBody>
          <a:bodyPr/>
          <a:lstStyle/>
          <a:p>
            <a:r>
              <a:rPr lang="en-US" sz="4000"/>
              <a:t/>
            </a:r>
            <a:br>
              <a:rPr lang="en-US" sz="4000"/>
            </a:br>
            <a:endParaRPr lang="en-US" sz="4000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GB" sz="2800"/>
          </a:p>
        </p:txBody>
      </p:sp>
      <p:pic>
        <p:nvPicPr>
          <p:cNvPr id="187397" name="Picture 5" descr="img003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-38100"/>
            <a:ext cx="9144000" cy="6854825"/>
          </a:xfrm>
          <a:noFill/>
          <a:ln/>
        </p:spPr>
      </p:pic>
      <p:sp>
        <p:nvSpPr>
          <p:cNvPr id="187399" name="Rectangle 7"/>
          <p:cNvSpPr>
            <a:spLocks noChangeArrowheads="1"/>
          </p:cNvSpPr>
          <p:nvPr/>
        </p:nvSpPr>
        <p:spPr bwMode="auto">
          <a:xfrm>
            <a:off x="0" y="54102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rgbClr val="00FFFF"/>
                </a:solidFill>
              </a:rPr>
              <a:t>Cellular organism copies it’s genetic information then splits into two identical daughter cells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7996238" cy="1431925"/>
          </a:xfrm>
        </p:spPr>
        <p:txBody>
          <a:bodyPr/>
          <a:lstStyle/>
          <a:p>
            <a:r>
              <a:rPr lang="en-US">
                <a:latin typeface="Comic Sans MS" pitchFamily="66" charset="0"/>
              </a:rPr>
              <a:t>Spore Formation: Endospore</a:t>
            </a:r>
          </a:p>
        </p:txBody>
      </p:sp>
      <p:sp>
        <p:nvSpPr>
          <p:cNvPr id="143366" name="Rectangle 6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600200"/>
            <a:ext cx="41148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>
                <a:latin typeface="Comic Sans MS" pitchFamily="66" charset="0"/>
              </a:rPr>
              <a:t>A type of dormant cell </a:t>
            </a:r>
          </a:p>
          <a:p>
            <a:pPr>
              <a:lnSpc>
                <a:spcPct val="80000"/>
              </a:lnSpc>
            </a:pPr>
            <a:r>
              <a:rPr lang="en-US" sz="2000">
                <a:latin typeface="Comic Sans MS" pitchFamily="66" charset="0"/>
              </a:rPr>
              <a:t>Exhibit no signs of life</a:t>
            </a:r>
          </a:p>
          <a:p>
            <a:pPr>
              <a:lnSpc>
                <a:spcPct val="80000"/>
              </a:lnSpc>
            </a:pPr>
            <a:r>
              <a:rPr lang="en-US" sz="2000">
                <a:latin typeface="Comic Sans MS" pitchFamily="66" charset="0"/>
              </a:rPr>
              <a:t>Highly resistant to environmental stresses such as: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		-High temperatures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		-Irradiation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		-Strong acids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		-Disinfectants</a:t>
            </a:r>
          </a:p>
          <a:p>
            <a:pPr>
              <a:lnSpc>
                <a:spcPct val="80000"/>
              </a:lnSpc>
            </a:pPr>
            <a:r>
              <a:rPr lang="en-US" sz="2000">
                <a:latin typeface="Comic Sans MS" pitchFamily="66" charset="0"/>
              </a:rPr>
              <a:t>Endospores are formed by vegetative cells in response to environmental signals that indicate a limiting factor for vegetative growth, such as exhaustion of an essential nutrient. </a:t>
            </a:r>
          </a:p>
        </p:txBody>
      </p:sp>
      <p:pic>
        <p:nvPicPr>
          <p:cNvPr id="143365" name="Picture 5" descr="endospo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447800"/>
            <a:ext cx="3821113" cy="5105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162800" cy="990600"/>
          </a:xfrm>
        </p:spPr>
        <p:txBody>
          <a:bodyPr/>
          <a:lstStyle/>
          <a:p>
            <a:pPr eaLnBrk="1" hangingPunct="1"/>
            <a:r>
              <a:rPr lang="en-US" smtClean="0"/>
              <a:t>How do bacteria eat?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6172200" cy="5334000"/>
          </a:xfrm>
        </p:spPr>
        <p:txBody>
          <a:bodyPr/>
          <a:lstStyle/>
          <a:p>
            <a:pPr eaLnBrk="1" hangingPunct="1"/>
            <a:r>
              <a:rPr lang="en-US" sz="3000" smtClean="0"/>
              <a:t>Some make their own food from sunlight—like plants</a:t>
            </a:r>
          </a:p>
          <a:p>
            <a:pPr eaLnBrk="1" hangingPunct="1">
              <a:buFontTx/>
              <a:buNone/>
            </a:pPr>
            <a:endParaRPr lang="en-US" sz="1000" smtClean="0"/>
          </a:p>
          <a:p>
            <a:pPr eaLnBrk="1" hangingPunct="1"/>
            <a:r>
              <a:rPr lang="en-US" sz="3000" smtClean="0"/>
              <a:t>Some are scavengers</a:t>
            </a:r>
          </a:p>
          <a:p>
            <a:pPr lvl="1" eaLnBrk="1" hangingPunct="1"/>
            <a:r>
              <a:rPr lang="en-US" sz="2400" smtClean="0"/>
              <a:t>Share the environment around them</a:t>
            </a:r>
          </a:p>
          <a:p>
            <a:pPr lvl="1" eaLnBrk="1" hangingPunct="1">
              <a:buFontTx/>
              <a:buNone/>
            </a:pPr>
            <a:endParaRPr lang="en-US" sz="600" smtClean="0"/>
          </a:p>
          <a:p>
            <a:pPr lvl="2" eaLnBrk="1" hangingPunct="1"/>
            <a:r>
              <a:rPr lang="en-US" sz="2000" smtClean="0"/>
              <a:t>Example:  The bacteria in your stomach are now eating what you ate for breakfast</a:t>
            </a:r>
          </a:p>
          <a:p>
            <a:pPr lvl="2" eaLnBrk="1" hangingPunct="1">
              <a:buFontTx/>
              <a:buNone/>
            </a:pPr>
            <a:endParaRPr lang="en-US" sz="1000" smtClean="0"/>
          </a:p>
          <a:p>
            <a:pPr eaLnBrk="1" hangingPunct="1"/>
            <a:r>
              <a:rPr lang="en-US" sz="3000" smtClean="0"/>
              <a:t>Some are warriors (pathogens)</a:t>
            </a:r>
          </a:p>
          <a:p>
            <a:pPr lvl="1" eaLnBrk="1" hangingPunct="1"/>
            <a:r>
              <a:rPr lang="en-US" sz="2400" smtClean="0"/>
              <a:t>They attack other living things </a:t>
            </a:r>
          </a:p>
          <a:p>
            <a:pPr lvl="1" eaLnBrk="1" hangingPunct="1">
              <a:buFontTx/>
              <a:buNone/>
            </a:pPr>
            <a:endParaRPr lang="en-US" sz="600" smtClean="0"/>
          </a:p>
          <a:p>
            <a:pPr lvl="2" eaLnBrk="1" hangingPunct="1"/>
            <a:r>
              <a:rPr lang="en-US" sz="2000" smtClean="0"/>
              <a:t>Example:  The bacteria on your face can attack skin causing infection and acne</a:t>
            </a:r>
          </a:p>
        </p:txBody>
      </p:sp>
      <p:grpSp>
        <p:nvGrpSpPr>
          <p:cNvPr id="8196" name="Group 6"/>
          <p:cNvGrpSpPr>
            <a:grpSpLocks/>
          </p:cNvGrpSpPr>
          <p:nvPr/>
        </p:nvGrpSpPr>
        <p:grpSpPr bwMode="auto">
          <a:xfrm>
            <a:off x="7086600" y="914400"/>
            <a:ext cx="1828800" cy="1495425"/>
            <a:chOff x="4464" y="960"/>
            <a:chExt cx="1152" cy="942"/>
          </a:xfrm>
        </p:grpSpPr>
        <p:pic>
          <p:nvPicPr>
            <p:cNvPr id="8203" name="Picture 4" descr="photosyntheti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4" y="960"/>
              <a:ext cx="1152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4" name="Text Box 5"/>
            <p:cNvSpPr txBox="1">
              <a:spLocks noChangeArrowheads="1"/>
            </p:cNvSpPr>
            <p:nvPr/>
          </p:nvSpPr>
          <p:spPr bwMode="auto">
            <a:xfrm>
              <a:off x="4464" y="1536"/>
              <a:ext cx="115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Photosynthetic bacteria</a:t>
              </a:r>
            </a:p>
          </p:txBody>
        </p:sp>
      </p:grpSp>
      <p:grpSp>
        <p:nvGrpSpPr>
          <p:cNvPr id="8197" name="Group 11"/>
          <p:cNvGrpSpPr>
            <a:grpSpLocks/>
          </p:cNvGrpSpPr>
          <p:nvPr/>
        </p:nvGrpSpPr>
        <p:grpSpPr bwMode="auto">
          <a:xfrm>
            <a:off x="7010400" y="2438400"/>
            <a:ext cx="1981200" cy="2616200"/>
            <a:chOff x="4416" y="1776"/>
            <a:chExt cx="1248" cy="1648"/>
          </a:xfrm>
        </p:grpSpPr>
        <p:pic>
          <p:nvPicPr>
            <p:cNvPr id="8201" name="Picture 7" descr="heliobacte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56" y="1776"/>
              <a:ext cx="775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2" name="Text Box 9"/>
            <p:cNvSpPr txBox="1">
              <a:spLocks noChangeArrowheads="1"/>
            </p:cNvSpPr>
            <p:nvPr/>
          </p:nvSpPr>
          <p:spPr bwMode="auto">
            <a:xfrm>
              <a:off x="4416" y="2904"/>
              <a:ext cx="1248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Harmless bacteria on the stomach lining</a:t>
              </a:r>
            </a:p>
          </p:txBody>
        </p:sp>
      </p:grpSp>
      <p:pic>
        <p:nvPicPr>
          <p:cNvPr id="8198" name="Picture 10" descr="ecoli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5092700"/>
            <a:ext cx="12192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12"/>
          <p:cNvSpPr txBox="1">
            <a:spLocks noChangeArrowheads="1"/>
          </p:cNvSpPr>
          <p:nvPr/>
        </p:nvSpPr>
        <p:spPr bwMode="auto">
          <a:xfrm>
            <a:off x="6972300" y="6172200"/>
            <a:ext cx="2057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E. Coli O157:H7</a:t>
            </a:r>
          </a:p>
          <a:p>
            <a:pPr algn="ctr"/>
            <a:r>
              <a:rPr lang="en-US" sz="1600"/>
              <a:t> is a pathogen</a:t>
            </a:r>
          </a:p>
        </p:txBody>
      </p:sp>
      <p:sp>
        <p:nvSpPr>
          <p:cNvPr id="8200" name="Rectangle 13"/>
          <p:cNvSpPr>
            <a:spLocks noChangeArrowheads="1"/>
          </p:cNvSpPr>
          <p:nvPr/>
        </p:nvSpPr>
        <p:spPr bwMode="auto">
          <a:xfrm>
            <a:off x="-457200" y="6324600"/>
            <a:ext cx="350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/>
              <a:t>USDA NIFSI Food Safety in the Classroom</a:t>
            </a:r>
            <a:r>
              <a:rPr lang="en-US" sz="800">
                <a:cs typeface="Arial" charset="0"/>
              </a:rPr>
              <a:t>©</a:t>
            </a:r>
          </a:p>
          <a:p>
            <a:pPr algn="ctr"/>
            <a:r>
              <a:rPr lang="en-US" sz="800">
                <a:cs typeface="Arial" charset="0"/>
              </a:rPr>
              <a:t>University of Tennessee, Knoxville 2006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 pathogen?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Bacteria that make you sick</a:t>
            </a:r>
          </a:p>
          <a:p>
            <a:pPr eaLnBrk="1" hangingPunct="1">
              <a:buFontTx/>
              <a:buNone/>
            </a:pPr>
            <a:endParaRPr lang="en-US" sz="1200" smtClean="0"/>
          </a:p>
          <a:p>
            <a:pPr lvl="1" eaLnBrk="1" hangingPunct="1"/>
            <a:r>
              <a:rPr lang="en-US" smtClean="0"/>
              <a:t>Why do they make you sick?</a:t>
            </a:r>
          </a:p>
          <a:p>
            <a:pPr lvl="1" eaLnBrk="1" hangingPunct="1">
              <a:buFontTx/>
              <a:buNone/>
            </a:pPr>
            <a:endParaRPr lang="en-US" sz="800" smtClean="0"/>
          </a:p>
          <a:p>
            <a:pPr lvl="2" eaLnBrk="1" hangingPunct="1"/>
            <a:r>
              <a:rPr lang="en-US" smtClean="0"/>
              <a:t>To get food they need to survive and reproduce</a:t>
            </a:r>
          </a:p>
          <a:p>
            <a:pPr lvl="2" eaLnBrk="1" hangingPunct="1">
              <a:buFontTx/>
              <a:buNone/>
            </a:pPr>
            <a:endParaRPr lang="en-US" sz="1200" smtClean="0"/>
          </a:p>
          <a:p>
            <a:pPr lvl="1" eaLnBrk="1" hangingPunct="1"/>
            <a:r>
              <a:rPr lang="en-US" smtClean="0"/>
              <a:t>How do they make you sick?</a:t>
            </a:r>
          </a:p>
          <a:p>
            <a:pPr lvl="1" eaLnBrk="1" hangingPunct="1">
              <a:buFontTx/>
              <a:buNone/>
            </a:pPr>
            <a:endParaRPr lang="en-US" sz="800" smtClean="0"/>
          </a:p>
          <a:p>
            <a:pPr lvl="2" eaLnBrk="1" hangingPunct="1"/>
            <a:r>
              <a:rPr lang="en-US" smtClean="0"/>
              <a:t>They produce poisons (toxins) that result in fever, headache, vomiting, and diarrhea and destroy body tissue</a:t>
            </a:r>
          </a:p>
        </p:txBody>
      </p:sp>
      <p:pic>
        <p:nvPicPr>
          <p:cNvPr id="9220" name="Picture 4" descr="fe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5638800"/>
            <a:ext cx="1590675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headach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800600"/>
            <a:ext cx="13160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nause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96200" y="2667000"/>
            <a:ext cx="12176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-457200" y="6324600"/>
            <a:ext cx="350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/>
              <a:t>USDA NIFSI Food Safety in the Classroom</a:t>
            </a:r>
            <a:r>
              <a:rPr lang="en-US" sz="800">
                <a:cs typeface="Arial" charset="0"/>
              </a:rPr>
              <a:t>©</a:t>
            </a:r>
          </a:p>
          <a:p>
            <a:pPr algn="ctr"/>
            <a:r>
              <a:rPr lang="en-US" sz="800">
                <a:cs typeface="Arial" charset="0"/>
              </a:rPr>
              <a:t>University of Tennessee, Knoxville 2006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theme1.xml><?xml version="1.0" encoding="utf-8"?>
<a:theme xmlns:a="http://schemas.openxmlformats.org/drawingml/2006/main" name="Glowing test tubes design template">
  <a:themeElements>
    <a:clrScheme name="Glowing test tubes design template 6">
      <a:dk1>
        <a:srgbClr val="5C1F00"/>
      </a:dk1>
      <a:lt1>
        <a:srgbClr val="FFFFCC"/>
      </a:lt1>
      <a:dk2>
        <a:srgbClr val="7E2A00"/>
      </a:dk2>
      <a:lt2>
        <a:srgbClr val="DFD293"/>
      </a:lt2>
      <a:accent1>
        <a:srgbClr val="FF6600"/>
      </a:accent1>
      <a:accent2>
        <a:srgbClr val="DF8F3F"/>
      </a:accent2>
      <a:accent3>
        <a:srgbClr val="C0ACAA"/>
      </a:accent3>
      <a:accent4>
        <a:srgbClr val="DADAAE"/>
      </a:accent4>
      <a:accent5>
        <a:srgbClr val="FFB8AA"/>
      </a:accent5>
      <a:accent6>
        <a:srgbClr val="CA8138"/>
      </a:accent6>
      <a:hlink>
        <a:srgbClr val="FFFF99"/>
      </a:hlink>
      <a:folHlink>
        <a:srgbClr val="FFCC99"/>
      </a:folHlink>
    </a:clrScheme>
    <a:fontScheme name="Glowing test tube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wing test tubes desig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EEEC2"/>
        </a:accent1>
        <a:accent2>
          <a:srgbClr val="653A01"/>
        </a:accent2>
        <a:accent3>
          <a:srgbClr val="FFFFFF"/>
        </a:accent3>
        <a:accent4>
          <a:srgbClr val="000000"/>
        </a:accent4>
        <a:accent5>
          <a:srgbClr val="FEF5DD"/>
        </a:accent5>
        <a:accent6>
          <a:srgbClr val="5B3401"/>
        </a:accent6>
        <a:hlink>
          <a:srgbClr val="009999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4">
        <a:dk1>
          <a:srgbClr val="462300"/>
        </a:dk1>
        <a:lt1>
          <a:srgbClr val="FFFFFF"/>
        </a:lt1>
        <a:dk2>
          <a:srgbClr val="000000"/>
        </a:dk2>
        <a:lt2>
          <a:srgbClr val="808080"/>
        </a:lt2>
        <a:accent1>
          <a:srgbClr val="FFE499"/>
        </a:accent1>
        <a:accent2>
          <a:srgbClr val="FCA416"/>
        </a:accent2>
        <a:accent3>
          <a:srgbClr val="FFFFFF"/>
        </a:accent3>
        <a:accent4>
          <a:srgbClr val="3A1C00"/>
        </a:accent4>
        <a:accent5>
          <a:srgbClr val="FFEFCA"/>
        </a:accent5>
        <a:accent6>
          <a:srgbClr val="E49413"/>
        </a:accent6>
        <a:hlink>
          <a:srgbClr val="66330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5">
        <a:dk1>
          <a:srgbClr val="422100"/>
        </a:dk1>
        <a:lt1>
          <a:srgbClr val="FFFFCC"/>
        </a:lt1>
        <a:dk2>
          <a:srgbClr val="000000"/>
        </a:dk2>
        <a:lt2>
          <a:srgbClr val="969696"/>
        </a:lt2>
        <a:accent1>
          <a:srgbClr val="FFFFCC"/>
        </a:accent1>
        <a:accent2>
          <a:srgbClr val="E7B96F"/>
        </a:accent2>
        <a:accent3>
          <a:srgbClr val="FFFFE2"/>
        </a:accent3>
        <a:accent4>
          <a:srgbClr val="371B00"/>
        </a:accent4>
        <a:accent5>
          <a:srgbClr val="FFFFE2"/>
        </a:accent5>
        <a:accent6>
          <a:srgbClr val="D1A764"/>
        </a:accent6>
        <a:hlink>
          <a:srgbClr val="0066CC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6">
        <a:dk1>
          <a:srgbClr val="5C1F00"/>
        </a:dk1>
        <a:lt1>
          <a:srgbClr val="FFFFCC"/>
        </a:lt1>
        <a:dk2>
          <a:srgbClr val="7E2A00"/>
        </a:dk2>
        <a:lt2>
          <a:srgbClr val="DFD293"/>
        </a:lt2>
        <a:accent1>
          <a:srgbClr val="FF6600"/>
        </a:accent1>
        <a:accent2>
          <a:srgbClr val="DF8F3F"/>
        </a:accent2>
        <a:accent3>
          <a:srgbClr val="C0ACAA"/>
        </a:accent3>
        <a:accent4>
          <a:srgbClr val="DADAAE"/>
        </a:accent4>
        <a:accent5>
          <a:srgbClr val="FFB8AA"/>
        </a:accent5>
        <a:accent6>
          <a:srgbClr val="CA8138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7">
        <a:dk1>
          <a:srgbClr val="005A58"/>
        </a:dk1>
        <a:lt1>
          <a:srgbClr val="FFE8A9"/>
        </a:lt1>
        <a:dk2>
          <a:srgbClr val="CC9900"/>
        </a:dk2>
        <a:lt2>
          <a:srgbClr val="FFFF99"/>
        </a:lt2>
        <a:accent1>
          <a:srgbClr val="E0A04A"/>
        </a:accent1>
        <a:accent2>
          <a:srgbClr val="9478BC"/>
        </a:accent2>
        <a:accent3>
          <a:srgbClr val="E2CAAA"/>
        </a:accent3>
        <a:accent4>
          <a:srgbClr val="DAC690"/>
        </a:accent4>
        <a:accent5>
          <a:srgbClr val="EDCDB1"/>
        </a:accent5>
        <a:accent6>
          <a:srgbClr val="866CAA"/>
        </a:accent6>
        <a:hlink>
          <a:srgbClr val="EFE2BD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8">
        <a:dk1>
          <a:srgbClr val="003366"/>
        </a:dk1>
        <a:lt1>
          <a:srgbClr val="E0DFDA"/>
        </a:lt1>
        <a:dk2>
          <a:srgbClr val="B6B6AE"/>
        </a:dk2>
        <a:lt2>
          <a:srgbClr val="FFFFCC"/>
        </a:lt2>
        <a:accent1>
          <a:srgbClr val="DF9C5F"/>
        </a:accent1>
        <a:accent2>
          <a:srgbClr val="CCCC00"/>
        </a:accent2>
        <a:accent3>
          <a:srgbClr val="D7D7D3"/>
        </a:accent3>
        <a:accent4>
          <a:srgbClr val="BFBEBA"/>
        </a:accent4>
        <a:accent5>
          <a:srgbClr val="ECCBB6"/>
        </a:accent5>
        <a:accent6>
          <a:srgbClr val="B9B900"/>
        </a:accent6>
        <a:hlink>
          <a:srgbClr val="FFFFCC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9">
        <a:dk1>
          <a:srgbClr val="777777"/>
        </a:dk1>
        <a:lt1>
          <a:srgbClr val="FFFFCC"/>
        </a:lt1>
        <a:dk2>
          <a:srgbClr val="A1A496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CDCFC9"/>
        </a:accent3>
        <a:accent4>
          <a:srgbClr val="DADAAE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0">
        <a:dk1>
          <a:srgbClr val="2D2015"/>
        </a:dk1>
        <a:lt1>
          <a:srgbClr val="FFEE99"/>
        </a:lt1>
        <a:dk2>
          <a:srgbClr val="523E26"/>
        </a:dk2>
        <a:lt2>
          <a:srgbClr val="DFC08D"/>
        </a:lt2>
        <a:accent1>
          <a:srgbClr val="A0815C"/>
        </a:accent1>
        <a:accent2>
          <a:srgbClr val="8F5F2F"/>
        </a:accent2>
        <a:accent3>
          <a:srgbClr val="B3AFAC"/>
        </a:accent3>
        <a:accent4>
          <a:srgbClr val="DACB82"/>
        </a:accent4>
        <a:accent5>
          <a:srgbClr val="CDC1B5"/>
        </a:accent5>
        <a:accent6>
          <a:srgbClr val="81552A"/>
        </a:accent6>
        <a:hlink>
          <a:srgbClr val="CCB400"/>
        </a:hlink>
        <a:folHlink>
          <a:srgbClr val="E2DA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1">
        <a:dk1>
          <a:srgbClr val="422100"/>
        </a:dk1>
        <a:lt1>
          <a:srgbClr val="FFEC99"/>
        </a:lt1>
        <a:dk2>
          <a:srgbClr val="000000"/>
        </a:dk2>
        <a:lt2>
          <a:srgbClr val="777777"/>
        </a:lt2>
        <a:accent1>
          <a:srgbClr val="FEECCC"/>
        </a:accent1>
        <a:accent2>
          <a:srgbClr val="FFCC00"/>
        </a:accent2>
        <a:accent3>
          <a:srgbClr val="FFF4CA"/>
        </a:accent3>
        <a:accent4>
          <a:srgbClr val="371B00"/>
        </a:accent4>
        <a:accent5>
          <a:srgbClr val="FEF4E2"/>
        </a:accent5>
        <a:accent6>
          <a:srgbClr val="E7B900"/>
        </a:accent6>
        <a:hlink>
          <a:srgbClr val="FE6E0C"/>
        </a:hlink>
        <a:folHlink>
          <a:srgbClr val="B46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12">
        <a:dk1>
          <a:srgbClr val="336699"/>
        </a:dk1>
        <a:lt1>
          <a:srgbClr val="FFFFCC"/>
        </a:lt1>
        <a:dk2>
          <a:srgbClr val="000000"/>
        </a:dk2>
        <a:lt2>
          <a:srgbClr val="F3F1E1"/>
        </a:lt2>
        <a:accent1>
          <a:srgbClr val="FF6600"/>
        </a:accent1>
        <a:accent2>
          <a:srgbClr val="865B26"/>
        </a:accent2>
        <a:accent3>
          <a:srgbClr val="AAAAAA"/>
        </a:accent3>
        <a:accent4>
          <a:srgbClr val="DADAAE"/>
        </a:accent4>
        <a:accent5>
          <a:srgbClr val="FFB8AA"/>
        </a:accent5>
        <a:accent6>
          <a:srgbClr val="795221"/>
        </a:accent6>
        <a:hlink>
          <a:srgbClr val="FFCC00"/>
        </a:hlink>
        <a:folHlink>
          <a:srgbClr val="FFFA9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3">
        <a:dk1>
          <a:srgbClr val="3E3E5C"/>
        </a:dk1>
        <a:lt1>
          <a:srgbClr val="FBEAD3"/>
        </a:lt1>
        <a:dk2>
          <a:srgbClr val="FFCC00"/>
        </a:dk2>
        <a:lt2>
          <a:srgbClr val="FFFFFF"/>
        </a:lt2>
        <a:accent1>
          <a:srgbClr val="A16233"/>
        </a:accent1>
        <a:accent2>
          <a:srgbClr val="CC9900"/>
        </a:accent2>
        <a:accent3>
          <a:srgbClr val="FFE2AA"/>
        </a:accent3>
        <a:accent4>
          <a:srgbClr val="D6C8B4"/>
        </a:accent4>
        <a:accent5>
          <a:srgbClr val="CDB7AD"/>
        </a:accent5>
        <a:accent6>
          <a:srgbClr val="B98A00"/>
        </a:accent6>
        <a:hlink>
          <a:srgbClr val="FDD30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Glowing test tubes design template</Template>
  <TotalTime>602</TotalTime>
  <Words>936</Words>
  <Application>Microsoft Office PowerPoint</Application>
  <PresentationFormat>On-screen Show (4:3)</PresentationFormat>
  <Paragraphs>195</Paragraphs>
  <Slides>25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Glowing test tubes design template</vt:lpstr>
      <vt:lpstr>Introduction to Bacteria</vt:lpstr>
      <vt:lpstr>What are bacteria?</vt:lpstr>
      <vt:lpstr>What  do they look like?</vt:lpstr>
      <vt:lpstr>Bacteria are ALIVE!</vt:lpstr>
      <vt:lpstr>How do bacteria reproduce?</vt:lpstr>
      <vt:lpstr> </vt:lpstr>
      <vt:lpstr>Spore Formation: Endospore</vt:lpstr>
      <vt:lpstr>How do bacteria eat?</vt:lpstr>
      <vt:lpstr>What is a pathogen?</vt:lpstr>
      <vt:lpstr>Where do you get a pathogen?</vt:lpstr>
      <vt:lpstr>A Closer Look – Where do you get a pathogen</vt:lpstr>
      <vt:lpstr>Are all bacteria pathogens?</vt:lpstr>
      <vt:lpstr>Symbiosis</vt:lpstr>
      <vt:lpstr>A Closer Look – Helpful Bacteria</vt:lpstr>
      <vt:lpstr>Mutualism</vt:lpstr>
      <vt:lpstr>Parasitism</vt:lpstr>
      <vt:lpstr>What are some common pathogens?</vt:lpstr>
      <vt:lpstr>Examples of Pathogens</vt:lpstr>
      <vt:lpstr>How can I avoid pathogens?</vt:lpstr>
      <vt:lpstr>How can I avoid pathogens?</vt:lpstr>
      <vt:lpstr>Nitrogen Fixations </vt:lpstr>
      <vt:lpstr>Review</vt:lpstr>
      <vt:lpstr>Stained Bacteria Cells at 4x</vt:lpstr>
      <vt:lpstr>Stained Bacteria Cells at 10x</vt:lpstr>
      <vt:lpstr>Stained Bacteria Cells at 40x</vt:lpstr>
    </vt:vector>
  </TitlesOfParts>
  <Manager/>
  <Company>UTK FoodSafety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Bacteria</dc:title>
  <dc:subject/>
  <dc:creator>Jennifer Richards</dc:creator>
  <cp:keywords/>
  <dc:description/>
  <cp:lastModifiedBy>william.brandt</cp:lastModifiedBy>
  <cp:revision>66</cp:revision>
  <cp:lastPrinted>1601-01-01T00:00:00Z</cp:lastPrinted>
  <dcterms:created xsi:type="dcterms:W3CDTF">2006-03-29T19:16:51Z</dcterms:created>
  <dcterms:modified xsi:type="dcterms:W3CDTF">2012-05-24T15:27:46Z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TC010721391033</vt:lpwstr>
  </property>
</Properties>
</file>